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62" r:id="rId7"/>
    <p:sldId id="269" r:id="rId8"/>
    <p:sldId id="260" r:id="rId9"/>
    <p:sldId id="263" r:id="rId10"/>
    <p:sldId id="265" r:id="rId11"/>
    <p:sldId id="267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A1273C-9F8D-4627-A397-F1B26B02ADFF}" v="48" dt="2019-09-27T19:11:15.4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91" autoAdjust="0"/>
    <p:restoredTop sz="93625" autoAdjust="0"/>
  </p:normalViewPr>
  <p:slideViewPr>
    <p:cSldViewPr snapToGrid="0">
      <p:cViewPr varScale="1">
        <p:scale>
          <a:sx n="49" d="100"/>
          <a:sy n="49" d="100"/>
        </p:scale>
        <p:origin x="54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a Lee" userId="50088154-f4fb-4d47-ab83-0824100a6dae" providerId="ADAL" clId="{99A1273C-9F8D-4627-A397-F1B26B02ADFF}"/>
    <pc:docChg chg="custSel modSld">
      <pc:chgData name="Angela Lee" userId="50088154-f4fb-4d47-ab83-0824100a6dae" providerId="ADAL" clId="{99A1273C-9F8D-4627-A397-F1B26B02ADFF}" dt="2019-09-27T19:11:15.466" v="48" actId="20577"/>
      <pc:docMkLst>
        <pc:docMk/>
      </pc:docMkLst>
      <pc:sldChg chg="modSp">
        <pc:chgData name="Angela Lee" userId="50088154-f4fb-4d47-ab83-0824100a6dae" providerId="ADAL" clId="{99A1273C-9F8D-4627-A397-F1B26B02ADFF}" dt="2019-09-27T19:10:04.882" v="32" actId="20577"/>
        <pc:sldMkLst>
          <pc:docMk/>
          <pc:sldMk cId="1167155377" sldId="263"/>
        </pc:sldMkLst>
        <pc:spChg chg="mod">
          <ac:chgData name="Angela Lee" userId="50088154-f4fb-4d47-ab83-0824100a6dae" providerId="ADAL" clId="{99A1273C-9F8D-4627-A397-F1B26B02ADFF}" dt="2019-09-27T19:10:04.882" v="32" actId="20577"/>
          <ac:spMkLst>
            <pc:docMk/>
            <pc:sldMk cId="1167155377" sldId="263"/>
            <ac:spMk id="3" creationId="{00000000-0000-0000-0000-000000000000}"/>
          </ac:spMkLst>
        </pc:spChg>
      </pc:sldChg>
      <pc:sldChg chg="modSp">
        <pc:chgData name="Angela Lee" userId="50088154-f4fb-4d47-ab83-0824100a6dae" providerId="ADAL" clId="{99A1273C-9F8D-4627-A397-F1B26B02ADFF}" dt="2019-09-27T19:11:15.466" v="48" actId="20577"/>
        <pc:sldMkLst>
          <pc:docMk/>
          <pc:sldMk cId="73576028" sldId="267"/>
        </pc:sldMkLst>
        <pc:spChg chg="mod">
          <ac:chgData name="Angela Lee" userId="50088154-f4fb-4d47-ab83-0824100a6dae" providerId="ADAL" clId="{99A1273C-9F8D-4627-A397-F1B26B02ADFF}" dt="2019-09-27T19:11:15.466" v="48" actId="20577"/>
          <ac:spMkLst>
            <pc:docMk/>
            <pc:sldMk cId="73576028" sldId="267"/>
            <ac:spMk id="3" creationId="{00000000-0000-0000-0000-000000000000}"/>
          </ac:spMkLst>
        </pc:spChg>
      </pc:sldChg>
      <pc:sldChg chg="modSp">
        <pc:chgData name="Angela Lee" userId="50088154-f4fb-4d47-ab83-0824100a6dae" providerId="ADAL" clId="{99A1273C-9F8D-4627-A397-F1B26B02ADFF}" dt="2019-09-27T19:09:44.634" v="30" actId="20577"/>
        <pc:sldMkLst>
          <pc:docMk/>
          <pc:sldMk cId="1379917414" sldId="268"/>
        </pc:sldMkLst>
        <pc:spChg chg="mod">
          <ac:chgData name="Angela Lee" userId="50088154-f4fb-4d47-ab83-0824100a6dae" providerId="ADAL" clId="{99A1273C-9F8D-4627-A397-F1B26B02ADFF}" dt="2019-09-27T19:09:44.634" v="30" actId="20577"/>
          <ac:spMkLst>
            <pc:docMk/>
            <pc:sldMk cId="1379917414" sldId="268"/>
            <ac:spMk id="3" creationId="{00000000-0000-0000-0000-000000000000}"/>
          </ac:spMkLst>
        </pc:spChg>
      </pc:sldChg>
      <pc:sldChg chg="modSp">
        <pc:chgData name="Angela Lee" userId="50088154-f4fb-4d47-ab83-0824100a6dae" providerId="ADAL" clId="{99A1273C-9F8D-4627-A397-F1B26B02ADFF}" dt="2019-09-27T18:42:52.824" v="1" actId="27636"/>
        <pc:sldMkLst>
          <pc:docMk/>
          <pc:sldMk cId="3077368927" sldId="270"/>
        </pc:sldMkLst>
        <pc:spChg chg="mod">
          <ac:chgData name="Angela Lee" userId="50088154-f4fb-4d47-ab83-0824100a6dae" providerId="ADAL" clId="{99A1273C-9F8D-4627-A397-F1B26B02ADFF}" dt="2019-09-27T18:42:52.824" v="1" actId="27636"/>
          <ac:spMkLst>
            <pc:docMk/>
            <pc:sldMk cId="3077368927" sldId="270"/>
            <ac:spMk id="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9/27/2019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hyperlink" Target="http://www.lmcb.ca/donate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acebook.com/LMCBureau/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twitter.com/LMCBureau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95" y="1741715"/>
            <a:ext cx="6168619" cy="3488284"/>
          </a:xfrm>
          <a:prstGeom prst="rect">
            <a:avLst/>
          </a:prstGeom>
        </p:spPr>
      </p:pic>
      <p:pic>
        <p:nvPicPr>
          <p:cNvPr id="2" name="bensound-littleide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66204" y="4964092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8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505555"/>
            <a:ext cx="8850124" cy="1850081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Providence Sans" panose="00000400000000000000" pitchFamily="2" charset="0"/>
              </a:rPr>
              <a:t>Many thanks from the </a:t>
            </a:r>
            <a:br>
              <a:rPr lang="en-US" sz="4400" dirty="0">
                <a:latin typeface="Providence Sans" panose="00000400000000000000" pitchFamily="2" charset="0"/>
              </a:rPr>
            </a:br>
            <a:r>
              <a:rPr lang="en-US" sz="4400" dirty="0">
                <a:latin typeface="Providence Sans" panose="00000400000000000000" pitchFamily="2" charset="0"/>
              </a:rPr>
              <a:t>Lower Mainland Christmas Bureau!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802821"/>
            <a:ext cx="3499591" cy="754370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www.lmcb.ca/donate</a:t>
            </a:r>
            <a:endParaRPr lang="en-US" sz="2400" dirty="0"/>
          </a:p>
          <a:p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466397"/>
            <a:ext cx="2033510" cy="1149927"/>
          </a:xfrm>
          <a:prstGeom prst="rect">
            <a:avLst/>
          </a:prstGeom>
        </p:spPr>
      </p:pic>
      <p:pic>
        <p:nvPicPr>
          <p:cNvPr id="2056" name="Picture 8" descr="Image result for twitter icon grey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4495" y="5711708"/>
            <a:ext cx="676938" cy="676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Related image">
            <a:hlinkClick r:id="rId6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987" y="5707600"/>
            <a:ext cx="681046" cy="681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574" y="2526436"/>
            <a:ext cx="2781255" cy="39122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92808" y="6438657"/>
            <a:ext cx="33990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Music by: https://www.bensound.com/</a:t>
            </a:r>
          </a:p>
        </p:txBody>
      </p:sp>
    </p:spTree>
    <p:extLst>
      <p:ext uri="{BB962C8B-B14F-4D97-AF65-F5344CB8AC3E}">
        <p14:creationId xmlns:p14="http://schemas.microsoft.com/office/powerpoint/2010/main" val="307736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7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mph" presetSubtype="0" repeatCount="indefinite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 override="childStyle">
                                        <p:cTn id="6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7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87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Providence Sans" panose="00000400000000000000" pitchFamily="2" charset="0"/>
              </a:rPr>
              <a:t>Our Mission 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Providence Sans" panose="00000400000000000000" pitchFamily="2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2160588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To Empower families in need to create Christmas experiences for their kids through the generosity of community.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466397"/>
            <a:ext cx="2033510" cy="114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05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Providence Sans" panose="00000400000000000000" pitchFamily="2" charset="0"/>
              </a:rPr>
              <a:t>Our Values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LMCB values </a:t>
            </a:r>
          </a:p>
          <a:p>
            <a:pPr marL="514350" indent="-457200"/>
            <a:r>
              <a:rPr lang="en-US" sz="2600" dirty="0"/>
              <a:t>respect for the people we serve</a:t>
            </a:r>
          </a:p>
          <a:p>
            <a:pPr marL="514350" indent="-457200"/>
            <a:r>
              <a:rPr lang="en-US" sz="2600" dirty="0"/>
              <a:t>inclusivity for families facing multiple barriers </a:t>
            </a:r>
          </a:p>
          <a:p>
            <a:pPr marL="514350" indent="-457200"/>
            <a:r>
              <a:rPr lang="en-US" sz="2600" dirty="0"/>
              <a:t>collaboration with Christmas bureaus and agencies across the lower mainland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466397"/>
            <a:ext cx="2033510" cy="114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6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7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901" y="2700867"/>
            <a:ext cx="7274257" cy="1826581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rovidence Sans" panose="00000400000000000000" pitchFamily="2" charset="0"/>
              </a:rPr>
              <a:t>Here are how your contributions make a difference across the lower mainland…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466397"/>
            <a:ext cx="2033510" cy="114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97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Providence Sans" panose="00000400000000000000" pitchFamily="2" charset="0"/>
              </a:rPr>
              <a:t>Our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1850151"/>
            <a:ext cx="4185623" cy="576262"/>
          </a:xfrm>
        </p:spPr>
        <p:txBody>
          <a:bodyPr/>
          <a:lstStyle/>
          <a:p>
            <a:r>
              <a:rPr lang="en-US" dirty="0"/>
              <a:t>Regional Networker &amp; Distributor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522889"/>
            <a:ext cx="4311891" cy="3732828"/>
          </a:xfrm>
        </p:spPr>
        <p:txBody>
          <a:bodyPr>
            <a:normAutofit/>
          </a:bodyPr>
          <a:lstStyle/>
          <a:p>
            <a:r>
              <a:rPr lang="en-US" sz="2000" dirty="0"/>
              <a:t>We distribute toy and gift donations to support Christmas Bureaus and other agencies across the lower mainland. </a:t>
            </a:r>
          </a:p>
          <a:p>
            <a:endParaRPr lang="en-US" sz="22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4" y="1850151"/>
            <a:ext cx="4859181" cy="576262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Vancouver Christmas Bureau</a:t>
            </a:r>
          </a:p>
          <a:p>
            <a:pPr>
              <a:spcBef>
                <a:spcPts val="0"/>
              </a:spcBef>
            </a:pPr>
            <a:r>
              <a:rPr lang="en-US" dirty="0"/>
              <a:t>Toy Store Program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522889"/>
            <a:ext cx="4456449" cy="3304117"/>
          </a:xfrm>
        </p:spPr>
        <p:txBody>
          <a:bodyPr>
            <a:normAutofit/>
          </a:bodyPr>
          <a:lstStyle/>
          <a:p>
            <a:r>
              <a:rPr lang="en-US" sz="2000" dirty="0"/>
              <a:t>serve our local community in Vancouver by providing assistance to low-income families with kids from </a:t>
            </a:r>
            <a:r>
              <a:rPr lang="en-US" sz="2000" b="1" dirty="0"/>
              <a:t>0-18</a:t>
            </a:r>
            <a:r>
              <a:rPr lang="en-US" sz="2000" dirty="0"/>
              <a:t> years of age </a:t>
            </a:r>
          </a:p>
          <a:p>
            <a:pPr lvl="1"/>
            <a:r>
              <a:rPr lang="en-US" sz="2000" dirty="0"/>
              <a:t>we believe that every family should feel the excitement of giving and receiving holiday gifts</a:t>
            </a:r>
          </a:p>
          <a:p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466397"/>
            <a:ext cx="2033510" cy="1149927"/>
          </a:xfrm>
          <a:prstGeom prst="rect">
            <a:avLst/>
          </a:prstGeom>
        </p:spPr>
      </p:pic>
      <p:pic>
        <p:nvPicPr>
          <p:cNvPr id="2050" name="Picture 2" descr="IMG_063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128" y="3917098"/>
            <a:ext cx="970965" cy="129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G_06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2491" y="3917098"/>
            <a:ext cx="1197244" cy="129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G_060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093" y="3917098"/>
            <a:ext cx="973398" cy="129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5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396" y="514924"/>
            <a:ext cx="4294065" cy="1278466"/>
          </a:xfrm>
        </p:spPr>
        <p:txBody>
          <a:bodyPr>
            <a:noAutofit/>
          </a:bodyPr>
          <a:lstStyle/>
          <a:p>
            <a:r>
              <a:rPr lang="en-US" sz="3200" dirty="0">
                <a:latin typeface="Providence Sans" panose="00000400000000000000" pitchFamily="2" charset="0"/>
              </a:rPr>
              <a:t>Christmas Toy Store </a:t>
            </a:r>
            <a:br>
              <a:rPr lang="en-US" sz="3200" dirty="0">
                <a:latin typeface="Providence Sans" panose="00000400000000000000" pitchFamily="2" charset="0"/>
              </a:rPr>
            </a:br>
            <a:r>
              <a:rPr lang="en-US" sz="3200" dirty="0">
                <a:latin typeface="Providence Sans" panose="00000400000000000000" pitchFamily="2" charset="0"/>
              </a:rPr>
              <a:t>for Families in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1077238"/>
            <a:ext cx="4809424" cy="5539086"/>
          </a:xfrm>
        </p:spPr>
        <p:txBody>
          <a:bodyPr>
            <a:normAutofit/>
          </a:bodyPr>
          <a:lstStyle/>
          <a:p>
            <a:r>
              <a:rPr lang="en-US" dirty="0"/>
              <a:t>We set up a pop-up Toy Store for 3 weeks every December and encourage families with low-income or are on assistance to register.</a:t>
            </a:r>
          </a:p>
          <a:p>
            <a:r>
              <a:rPr lang="en-US" dirty="0"/>
              <a:t>Parents get to personally ‘shop’ through our Toy Store with dignity, selecting gifts for their children</a:t>
            </a:r>
          </a:p>
          <a:p>
            <a:r>
              <a:rPr lang="en-US" dirty="0"/>
              <a:t>Qualifying Families receive:</a:t>
            </a:r>
          </a:p>
          <a:p>
            <a:pPr lvl="1"/>
            <a:r>
              <a:rPr lang="en-US" dirty="0"/>
              <a:t> A grocery store gift card to purchase items for a warm Christmas meal</a:t>
            </a:r>
          </a:p>
          <a:p>
            <a:pPr lvl="1"/>
            <a:r>
              <a:rPr lang="en-US" dirty="0"/>
              <a:t>Each child (from 0-18 yrs. old) receives:</a:t>
            </a:r>
          </a:p>
          <a:p>
            <a:pPr lvl="2"/>
            <a:r>
              <a:rPr lang="en-US" dirty="0"/>
              <a:t>A primary gift</a:t>
            </a:r>
          </a:p>
          <a:p>
            <a:pPr lvl="2"/>
            <a:r>
              <a:rPr lang="en-US" dirty="0"/>
              <a:t>a new book</a:t>
            </a:r>
          </a:p>
          <a:p>
            <a:pPr lvl="2"/>
            <a:r>
              <a:rPr lang="en-US" dirty="0"/>
              <a:t>a stuffed toy</a:t>
            </a:r>
          </a:p>
          <a:p>
            <a:pPr lvl="2"/>
            <a:r>
              <a:rPr lang="en-US" dirty="0"/>
              <a:t>stocking stuffers </a:t>
            </a:r>
          </a:p>
          <a:p>
            <a:pPr lvl="2"/>
            <a:r>
              <a:rPr lang="en-US" dirty="0"/>
              <a:t>new and gently used clothing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1028" name="Picture 4" descr=" This year's awesome Toy Store and Registration Team.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96" y="2036230"/>
            <a:ext cx="4065466" cy="318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466397"/>
            <a:ext cx="2033510" cy="114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55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865" y="514924"/>
            <a:ext cx="4526228" cy="1278466"/>
          </a:xfrm>
        </p:spPr>
        <p:txBody>
          <a:bodyPr>
            <a:noAutofit/>
          </a:bodyPr>
          <a:lstStyle/>
          <a:p>
            <a:r>
              <a:rPr lang="en-US" sz="3200" dirty="0">
                <a:latin typeface="Providence Sans" panose="00000400000000000000" pitchFamily="2" charset="0"/>
              </a:rPr>
              <a:t>Regional Distributor of Gifts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1793390"/>
            <a:ext cx="4646586" cy="4247971"/>
          </a:xfrm>
        </p:spPr>
        <p:txBody>
          <a:bodyPr/>
          <a:lstStyle/>
          <a:p>
            <a:r>
              <a:rPr lang="en-US" sz="2400" dirty="0"/>
              <a:t>We have the largest toy warehouse of all the Christmas Bureaus </a:t>
            </a:r>
          </a:p>
          <a:p>
            <a:r>
              <a:rPr lang="en-US" sz="2400" dirty="0"/>
              <a:t>Every year we ship tens of thousands toys and gifts across the lower mainland 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466397"/>
            <a:ext cx="2033510" cy="11499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82" y="1793390"/>
            <a:ext cx="3757941" cy="340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36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7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422" y="289099"/>
            <a:ext cx="8966579" cy="1320800"/>
          </a:xfrm>
        </p:spPr>
        <p:txBody>
          <a:bodyPr>
            <a:noAutofit/>
          </a:bodyPr>
          <a:lstStyle/>
          <a:p>
            <a:r>
              <a:rPr lang="en-US" sz="4200" dirty="0">
                <a:latin typeface="Providence Sans" panose="00000400000000000000" pitchFamily="2" charset="0"/>
              </a:rPr>
              <a:t>The kindness of supporters like you make our work possible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847" y="943896"/>
            <a:ext cx="1115179" cy="101690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664" y="1609899"/>
            <a:ext cx="8492337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In 2018</a:t>
            </a:r>
          </a:p>
          <a:p>
            <a:pPr marL="0" indent="0">
              <a:buNone/>
            </a:pPr>
            <a:r>
              <a:rPr lang="en-US" sz="2400" dirty="0"/>
              <a:t>We helped 929 families with children living in Vancouver</a:t>
            </a:r>
          </a:p>
          <a:p>
            <a:pPr lvl="1"/>
            <a:r>
              <a:rPr lang="en-US" sz="2200" dirty="0"/>
              <a:t>Over 20,000 gifts were distributed to 1,933 children in Vancouver</a:t>
            </a:r>
          </a:p>
          <a:p>
            <a:pPr lvl="1"/>
            <a:r>
              <a:rPr lang="en-US" sz="2200" dirty="0"/>
              <a:t>1,309 caregivers were given a total of $63,800 in grocery store gift cards to provide items for a warm Christmas meal for their families</a:t>
            </a:r>
          </a:p>
          <a:p>
            <a:pPr lvl="1"/>
            <a:r>
              <a:rPr lang="en-US" sz="2200" dirty="0"/>
              <a:t>103,000 toys and gifts were shipped to 64 other bureaus </a:t>
            </a:r>
            <a:r>
              <a:rPr lang="en-US" sz="2200"/>
              <a:t>and agencies </a:t>
            </a:r>
            <a:r>
              <a:rPr lang="en-US" sz="2200" dirty="0"/>
              <a:t>across the lower mainland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466397"/>
            <a:ext cx="2033510" cy="114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7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622" y="1617303"/>
            <a:ext cx="1953102" cy="1780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latin typeface="Providence Sans" panose="00000400000000000000" pitchFamily="2" charset="0"/>
              </a:rPr>
              <a:t>You helped make </a:t>
            </a:r>
            <a:r>
              <a:rPr lang="en-US" sz="5300" dirty="0">
                <a:latin typeface="Providence Sans" panose="00000400000000000000" pitchFamily="2" charset="0"/>
              </a:rPr>
              <a:t>Christmas</a:t>
            </a:r>
            <a:r>
              <a:rPr lang="en-US" sz="6000" dirty="0">
                <a:latin typeface="Providence Sans" panose="00000400000000000000" pitchFamily="2" charset="0"/>
              </a:rPr>
              <a:t> brighter for </a:t>
            </a:r>
            <a:br>
              <a:rPr lang="en-US" sz="6000" dirty="0">
                <a:latin typeface="Providence Sans" panose="00000400000000000000" pitchFamily="2" charset="0"/>
              </a:rPr>
            </a:br>
            <a:r>
              <a:rPr lang="en-US" sz="6000" dirty="0">
                <a:latin typeface="Providence Sans" panose="00000400000000000000" pitchFamily="2" charset="0"/>
              </a:rPr>
              <a:t>so many families!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218" y="3398293"/>
            <a:ext cx="8468784" cy="26430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hope you will continue to support the LMCB. </a:t>
            </a:r>
          </a:p>
          <a:p>
            <a:pPr marL="0" indent="0">
              <a:buNone/>
            </a:pPr>
            <a:r>
              <a:rPr lang="en-US" sz="2400" dirty="0"/>
              <a:t>Positive holiday experiences can change lives and together we can empower families to create Christmas experiences for their kids with your kindness and generosity.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466397"/>
            <a:ext cx="2033510" cy="114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1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">
  <a:themeElements>
    <a:clrScheme name="Custom 4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690B15"/>
      </a:accent1>
      <a:accent2>
        <a:srgbClr val="FF5050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6FC1971F9F0846A7C0C899DD979C8F" ma:contentTypeVersion="10" ma:contentTypeDescription="Create a new document." ma:contentTypeScope="" ma:versionID="d87497305f6f621d8d39d0108c672a69">
  <xsd:schema xmlns:xsd="http://www.w3.org/2001/XMLSchema" xmlns:xs="http://www.w3.org/2001/XMLSchema" xmlns:p="http://schemas.microsoft.com/office/2006/metadata/properties" xmlns:ns2="cfe484c7-f8d9-4582-8336-00b8f1fb14ea" xmlns:ns3="ed87fad1-8f95-4c60-9537-ad27f911aa04" targetNamespace="http://schemas.microsoft.com/office/2006/metadata/properties" ma:root="true" ma:fieldsID="2643a8939c72ea7be46337783b79c7cb" ns2:_="" ns3:_="">
    <xsd:import namespace="cfe484c7-f8d9-4582-8336-00b8f1fb14ea"/>
    <xsd:import namespace="ed87fad1-8f95-4c60-9537-ad27f911aa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e484c7-f8d9-4582-8336-00b8f1fb14e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87fad1-8f95-4c60-9537-ad27f911aa04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CA9451E-FB47-4CCA-B0D2-72CBF61BD64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B8927D0-B929-4018-AFFF-EDEAD92B8A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3A4DF1-F837-40C4-9171-490876A7C2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e484c7-f8d9-4582-8336-00b8f1fb14ea"/>
    <ds:schemaRef ds:uri="ed87fad1-8f95-4c60-9537-ad27f911aa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485</TotalTime>
  <Words>379</Words>
  <Application>Microsoft Office PowerPoint</Application>
  <PresentationFormat>Widescreen</PresentationFormat>
  <Paragraphs>42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Providence Sans</vt:lpstr>
      <vt:lpstr>Trebuchet MS</vt:lpstr>
      <vt:lpstr>Wingdings 3</vt:lpstr>
      <vt:lpstr>Facet</vt:lpstr>
      <vt:lpstr>PowerPoint Presentation</vt:lpstr>
      <vt:lpstr>Our Mission </vt:lpstr>
      <vt:lpstr>Our Values </vt:lpstr>
      <vt:lpstr>Here are how your contributions make a difference across the lower mainland…</vt:lpstr>
      <vt:lpstr>Our Work</vt:lpstr>
      <vt:lpstr>Christmas Toy Store  for Families in Need</vt:lpstr>
      <vt:lpstr>Regional Distributor of Gifts</vt:lpstr>
      <vt:lpstr>The kindness of supporters like you make our work possible</vt:lpstr>
      <vt:lpstr>You helped make Christmas brighter for  so many families!  </vt:lpstr>
      <vt:lpstr>Many thanks from the  Lower Mainland Christmas Bureau!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office</dc:creator>
  <cp:lastModifiedBy>Angela Lee</cp:lastModifiedBy>
  <cp:revision>32</cp:revision>
  <dcterms:created xsi:type="dcterms:W3CDTF">2018-04-20T21:33:11Z</dcterms:created>
  <dcterms:modified xsi:type="dcterms:W3CDTF">2019-09-27T19:11:20Z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0x0101001A6FC1971F9F0846A7C0C899DD979C8F</vt:lpwstr>
  </property>
  <property fmtid="{D5CDD505-2E9C-101B-9397-08002B2CF9AE}" pid="3" name="ComplianceAssetId">
    <vt:lpwstr/>
  </property>
</Properties>
</file>

<file path=docProps/thumbnail.jpeg>
</file>